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handoutMasterIdLst>
    <p:handoutMasterId r:id="rId19"/>
  </p:handoutMasterIdLst>
  <p:sldIdLst>
    <p:sldId id="271" r:id="rId2"/>
    <p:sldId id="272" r:id="rId3"/>
    <p:sldId id="273" r:id="rId4"/>
    <p:sldId id="270" r:id="rId5"/>
    <p:sldId id="274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6" r:id="rId14"/>
    <p:sldId id="265" r:id="rId15"/>
    <p:sldId id="267" r:id="rId16"/>
    <p:sldId id="268" r:id="rId17"/>
    <p:sldId id="269" r:id="rId18"/>
  </p:sldIdLst>
  <p:sldSz cx="9144000" cy="6858000" type="screen4x3"/>
  <p:notesSz cx="7124700" cy="9410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0" autoAdjust="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7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5425" y="0"/>
            <a:ext cx="3087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39213"/>
            <a:ext cx="3087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5425" y="8939213"/>
            <a:ext cx="308768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/>
            </a:lvl1pPr>
          </a:lstStyle>
          <a:p>
            <a:fld id="{23417618-2468-4CAB-8AC4-07661AEB64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28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811AB53-2B2A-47A0-8EDE-1AD138CCD6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40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44041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2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8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9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0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4A1230-1535-4016-93F0-AE560AEBE0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4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7986BD-734F-4264-8DA9-2EFB5470986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3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E037E3-1D21-4483-982D-246AD99EFDC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2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F48ED5-6764-466A-9CB6-6D2EDC807C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9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3890AE-3153-4F7A-9ABD-5CD75A4EE0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0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096631-89D2-4EB4-80B4-84D1F4605AF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6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F905D1-DC2B-4648-A0DC-DD24EB17A5A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27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C85EFD-2A98-4E29-83C4-AD17A6EE7D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6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411860-0B8E-49DE-85C0-D517572987C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6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05D594-E87D-41DF-BDC2-57EB498486A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0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</a:defRPr>
            </a:lvl1pPr>
          </a:lstStyle>
          <a:p>
            <a:fld id="{949F91F0-5B55-43D6-A965-9CFC200E72F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016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9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0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1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5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6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7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8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9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30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Probation II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Organization of Probation</a:t>
            </a:r>
          </a:p>
          <a:p>
            <a:pPr>
              <a:lnSpc>
                <a:spcPct val="90000"/>
              </a:lnSpc>
            </a:pPr>
            <a:r>
              <a:rPr lang="en-US" sz="2200"/>
              <a:t>Probation Supervision</a:t>
            </a:r>
          </a:p>
          <a:p>
            <a:pPr>
              <a:lnSpc>
                <a:spcPct val="90000"/>
              </a:lnSpc>
            </a:pPr>
            <a:r>
              <a:rPr lang="en-US" sz="2200"/>
              <a:t>Probation Effectiveness &amp; “Felony Probation”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 of Authors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Probation, designed for less serious offenders, is “inappropriate for most felons”</a:t>
            </a:r>
          </a:p>
          <a:p>
            <a:pPr>
              <a:lnSpc>
                <a:spcPct val="90000"/>
              </a:lnSpc>
            </a:pPr>
            <a:r>
              <a:rPr lang="en-US"/>
              <a:t>Probation needs to be “redefined”</a:t>
            </a:r>
          </a:p>
          <a:p>
            <a:pPr lvl="1">
              <a:lnSpc>
                <a:spcPct val="90000"/>
              </a:lnSpc>
            </a:pPr>
            <a:r>
              <a:rPr lang="en-US"/>
              <a:t>Quasi-policing strategies </a:t>
            </a:r>
          </a:p>
          <a:p>
            <a:pPr lvl="1">
              <a:lnSpc>
                <a:spcPct val="90000"/>
              </a:lnSpc>
            </a:pPr>
            <a:r>
              <a:rPr lang="en-US"/>
              <a:t>Development of “Intermediate Sanctions”</a:t>
            </a:r>
          </a:p>
          <a:p>
            <a:pPr lvl="2">
              <a:lnSpc>
                <a:spcPct val="90000"/>
              </a:lnSpc>
            </a:pPr>
            <a:r>
              <a:rPr lang="en-US" b="1"/>
              <a:t>Especially the “Promising” ISPs </a:t>
            </a:r>
          </a:p>
          <a:p>
            <a:pPr>
              <a:lnSpc>
                <a:spcPct val="90000"/>
              </a:lnSpc>
            </a:pPr>
            <a:r>
              <a:rPr lang="en-US"/>
              <a:t>NIJ: Prison is expensive, but you see what happens when we use probation…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Follow-Up Studies </a:t>
            </a:r>
            <a:br>
              <a:rPr lang="en-US" sz="3500"/>
            </a:br>
            <a:r>
              <a:rPr lang="en-US" sz="3500"/>
              <a:t>Attempts to Replicate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Vito (1986) </a:t>
            </a:r>
          </a:p>
          <a:p>
            <a:pPr lvl="1"/>
            <a:r>
              <a:rPr lang="en-US" sz="2100"/>
              <a:t>Representative sample in KY</a:t>
            </a:r>
          </a:p>
          <a:p>
            <a:pPr lvl="2"/>
            <a:r>
              <a:rPr lang="en-US" sz="2000"/>
              <a:t>22% arrest, 18% convicted, 14% incarcerated</a:t>
            </a:r>
          </a:p>
          <a:p>
            <a:r>
              <a:rPr lang="en-US" sz="2400"/>
              <a:t>McGaha (1986)</a:t>
            </a:r>
          </a:p>
          <a:p>
            <a:pPr lvl="1"/>
            <a:r>
              <a:rPr lang="en-US" sz="2100"/>
              <a:t>All MO felony probationers in 1980</a:t>
            </a:r>
          </a:p>
          <a:p>
            <a:pPr lvl="2"/>
            <a:r>
              <a:rPr lang="en-US" sz="2000"/>
              <a:t>22% arrest, 12% conviction</a:t>
            </a:r>
          </a:p>
          <a:p>
            <a:r>
              <a:rPr lang="en-US" sz="2400"/>
              <a:t>Whitehead (1991)</a:t>
            </a:r>
          </a:p>
          <a:p>
            <a:pPr lvl="1"/>
            <a:r>
              <a:rPr lang="en-US" sz="2100"/>
              <a:t>All NJ convicted of drug, robbery, burglary in 1976-77</a:t>
            </a:r>
          </a:p>
          <a:p>
            <a:pPr lvl="2"/>
            <a:r>
              <a:rPr lang="en-US" sz="2000"/>
              <a:t>36% arrest, 31% conviction, 15% incarceration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Follow-ups Cont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Langan and Cunniff (1992)</a:t>
            </a:r>
          </a:p>
          <a:p>
            <a:pPr lvl="1"/>
            <a:r>
              <a:rPr lang="en-US"/>
              <a:t>32 Counties across 17 states</a:t>
            </a:r>
          </a:p>
          <a:p>
            <a:pPr lvl="2"/>
            <a:r>
              <a:rPr lang="en-US"/>
              <a:t>43% arrested, 36% incarcerated</a:t>
            </a:r>
          </a:p>
          <a:p>
            <a:pPr lvl="2"/>
            <a:endParaRPr lang="en-US"/>
          </a:p>
          <a:p>
            <a:r>
              <a:rPr lang="en-US"/>
              <a:t>Fabelo (1996)</a:t>
            </a:r>
          </a:p>
          <a:p>
            <a:pPr lvl="1"/>
            <a:r>
              <a:rPr lang="en-US"/>
              <a:t>Seven most populous counties in TX</a:t>
            </a:r>
          </a:p>
          <a:p>
            <a:pPr lvl="2"/>
            <a:r>
              <a:rPr lang="en-US"/>
              <a:t>31% incarcerated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 Ya See Timmy….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“Representative Samples” </a:t>
            </a:r>
          </a:p>
          <a:p>
            <a:pPr lvl="1"/>
            <a:r>
              <a:rPr lang="en-US"/>
              <a:t>Much lower recidivism rates</a:t>
            </a:r>
          </a:p>
          <a:p>
            <a:r>
              <a:rPr lang="en-US"/>
              <a:t>Closer to the Rand Study?</a:t>
            </a:r>
          </a:p>
          <a:p>
            <a:pPr lvl="1"/>
            <a:r>
              <a:rPr lang="en-US"/>
              <a:t>Most populous counties in TX</a:t>
            </a:r>
          </a:p>
          <a:p>
            <a:pPr lvl="1"/>
            <a:r>
              <a:rPr lang="en-US"/>
              <a:t>“Urban” Counties in U.S.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Revisiting the Original Study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/>
              <a:t>Petersilia et al. (1986)</a:t>
            </a:r>
          </a:p>
          <a:p>
            <a:pPr lvl="1"/>
            <a:r>
              <a:rPr lang="en-US"/>
              <a:t>Matched (priors, seriousness, other risk factors) a group of felons to the original RAND probation sample</a:t>
            </a:r>
          </a:p>
          <a:p>
            <a:pPr lvl="1"/>
            <a:r>
              <a:rPr lang="en-US"/>
              <a:t>Difference?  The Matched Sample went to prison</a:t>
            </a:r>
          </a:p>
          <a:p>
            <a:pPr lvl="1"/>
            <a:r>
              <a:rPr lang="en-US"/>
              <a:t>Findings?</a:t>
            </a:r>
          </a:p>
          <a:p>
            <a:pPr lvl="2"/>
            <a:r>
              <a:rPr lang="en-US" b="1"/>
              <a:t>Matched sample that went to prison = 78% arrest</a:t>
            </a:r>
          </a:p>
          <a:p>
            <a:pPr lvl="1"/>
            <a:r>
              <a:rPr lang="en-US"/>
              <a:t>NIJ refuses to publish brief on this study</a:t>
            </a:r>
          </a:p>
          <a:p>
            <a:pPr lvl="2"/>
            <a:r>
              <a:rPr lang="en-US" b="1"/>
              <a:t>Similar to “Martinson Recant”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 and TX in the mid 1980s?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Funding for Probation in CA counties cut 10%, personnel down 30%, while population doubled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Severe prison and jail crowding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Follow up studies contained “less serious” offenders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TX had similar conditions</a:t>
            </a:r>
          </a:p>
          <a:p>
            <a:pPr lvl="1">
              <a:lnSpc>
                <a:spcPct val="90000"/>
              </a:lnSpc>
            </a:pPr>
            <a:endParaRPr lang="en-US" sz="2100"/>
          </a:p>
          <a:p>
            <a:pPr>
              <a:lnSpc>
                <a:spcPct val="90000"/>
              </a:lnSpc>
            </a:pPr>
            <a:r>
              <a:rPr lang="en-US" sz="2400"/>
              <a:t>Original “full” RAND report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“Our sample is probably not representative of California, much less probation in general”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Lessons from “Felony Probation” Studies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“Felony status” not an important predictor of recidivism </a:t>
            </a:r>
          </a:p>
          <a:p>
            <a:pPr lvl="1"/>
            <a:r>
              <a:rPr lang="en-US"/>
              <a:t>Offender characteristics (prior record, age, employment, drug use) more important</a:t>
            </a:r>
          </a:p>
          <a:p>
            <a:r>
              <a:rPr lang="en-US"/>
              <a:t>There is wide variation in the success of probation</a:t>
            </a:r>
          </a:p>
          <a:p>
            <a:pPr lvl="1"/>
            <a:r>
              <a:rPr lang="en-US"/>
              <a:t>Like rehabilitation, much depends on “program integrity”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other words…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is probably unwise to take the </a:t>
            </a:r>
            <a:r>
              <a:rPr lang="en-US" u="sng"/>
              <a:t>most serious offenders</a:t>
            </a:r>
            <a:r>
              <a:rPr lang="en-US"/>
              <a:t> from counties with </a:t>
            </a:r>
            <a:r>
              <a:rPr lang="en-US" u="sng"/>
              <a:t>severe jail/prison crowding</a:t>
            </a:r>
            <a:r>
              <a:rPr lang="en-US"/>
              <a:t>, where </a:t>
            </a:r>
            <a:r>
              <a:rPr lang="en-US" u="sng"/>
              <a:t>probation services have been cut</a:t>
            </a:r>
            <a:r>
              <a:rPr lang="en-US"/>
              <a:t>, and use them to represent “PROBATION”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Organization of Probation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Three Central Categories </a:t>
            </a:r>
          </a:p>
          <a:p>
            <a:pPr lvl="1"/>
            <a:r>
              <a:rPr lang="en-US"/>
              <a:t>Centralized vs. Decentralized </a:t>
            </a:r>
          </a:p>
          <a:p>
            <a:pPr lvl="1"/>
            <a:r>
              <a:rPr lang="en-US"/>
              <a:t>Judiciary vs. Executive Branch</a:t>
            </a:r>
          </a:p>
          <a:p>
            <a:pPr lvl="1"/>
            <a:r>
              <a:rPr lang="en-US"/>
              <a:t>Combined With Parole? </a:t>
            </a:r>
          </a:p>
          <a:p>
            <a:r>
              <a:rPr lang="en-US"/>
              <a:t>No clear consensus for model nationally </a:t>
            </a:r>
          </a:p>
          <a:p>
            <a:pPr lvl="1"/>
            <a:r>
              <a:rPr lang="en-US"/>
              <a:t>Minnesota? </a:t>
            </a:r>
          </a:p>
          <a:p>
            <a:pPr lvl="2"/>
            <a:r>
              <a:rPr lang="en-US"/>
              <a:t>Depends on what county you are in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53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Dual Functions of Probation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Investigation (PSI)</a:t>
            </a:r>
          </a:p>
          <a:p>
            <a:pPr lvl="1"/>
            <a:r>
              <a:rPr lang="en-US" dirty="0"/>
              <a:t>Review</a:t>
            </a:r>
          </a:p>
          <a:p>
            <a:r>
              <a:rPr lang="en-US" dirty="0"/>
              <a:t>Supervision</a:t>
            </a:r>
          </a:p>
          <a:p>
            <a:pPr lvl="1"/>
            <a:r>
              <a:rPr lang="en-US" dirty="0"/>
              <a:t>Police vs. Social Work Aspects </a:t>
            </a:r>
          </a:p>
          <a:p>
            <a:pPr lvl="1"/>
            <a:r>
              <a:rPr lang="en-US" dirty="0"/>
              <a:t>Role Conflict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Authoritarian </a:t>
            </a:r>
          </a:p>
          <a:p>
            <a:pPr lvl="2"/>
            <a:r>
              <a:rPr lang="en-US" dirty="0" smtClean="0"/>
              <a:t>Social Work</a:t>
            </a:r>
          </a:p>
          <a:p>
            <a:pPr lvl="2"/>
            <a:r>
              <a:rPr lang="en-US" dirty="0" smtClean="0"/>
              <a:t>Hybrid </a:t>
            </a:r>
          </a:p>
          <a:p>
            <a:pPr lvl="3"/>
            <a:r>
              <a:rPr lang="en-US" dirty="0" smtClean="0"/>
              <a:t>Firm but fair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Paparozzi</a:t>
            </a:r>
            <a:r>
              <a:rPr lang="en-US" dirty="0" smtClean="0"/>
              <a:t> and </a:t>
            </a:r>
            <a:r>
              <a:rPr lang="en-US" dirty="0" err="1" smtClean="0"/>
              <a:t>Gendreau</a:t>
            </a:r>
            <a:r>
              <a:rPr lang="en-US" dirty="0" smtClean="0"/>
              <a:t> (2005)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940892"/>
              </p:ext>
            </p:extLst>
          </p:nvPr>
        </p:nvGraphicFramePr>
        <p:xfrm>
          <a:off x="1676400" y="1981200"/>
          <a:ext cx="5334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16002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P.O.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Technical Violations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Arrests for New Offense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Social Work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32%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Authoritarian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43%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16%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Hybrid 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13%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6%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own Arrow 5"/>
          <p:cNvSpPr/>
          <p:nvPr/>
        </p:nvSpPr>
        <p:spPr bwMode="auto">
          <a:xfrm>
            <a:off x="2438400" y="2286000"/>
            <a:ext cx="152400" cy="336804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80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Defining “Success” and Failure in Probation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Success typically low “Recidivism”</a:t>
            </a:r>
          </a:p>
          <a:p>
            <a:pPr lvl="1"/>
            <a:r>
              <a:rPr lang="en-US"/>
              <a:t>But, recent authors argue for other definitions</a:t>
            </a:r>
          </a:p>
          <a:p>
            <a:pPr lvl="2"/>
            <a:r>
              <a:rPr lang="en-US" b="1"/>
              <a:t>Danger here?</a:t>
            </a:r>
          </a:p>
          <a:p>
            <a:r>
              <a:rPr lang="en-US"/>
              <a:t>What counts as “Recidivism?” </a:t>
            </a:r>
          </a:p>
          <a:p>
            <a:pPr lvl="1"/>
            <a:r>
              <a:rPr lang="en-US"/>
              <a:t>New Arrest</a:t>
            </a:r>
          </a:p>
          <a:p>
            <a:pPr lvl="1"/>
            <a:r>
              <a:rPr lang="en-US"/>
              <a:t>New Conviction </a:t>
            </a:r>
          </a:p>
          <a:p>
            <a:pPr lvl="1"/>
            <a:r>
              <a:rPr lang="en-US"/>
              <a:t>Re-Incarceration (May include technical violations)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Research Issues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828800"/>
            <a:ext cx="7010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Follow-up Period</a:t>
            </a:r>
          </a:p>
          <a:p>
            <a:pPr lvl="1">
              <a:lnSpc>
                <a:spcPct val="90000"/>
              </a:lnSpc>
            </a:pPr>
            <a:r>
              <a:rPr lang="en-US"/>
              <a:t>Typically 3 years</a:t>
            </a:r>
          </a:p>
          <a:p>
            <a:pPr>
              <a:lnSpc>
                <a:spcPct val="90000"/>
              </a:lnSpc>
            </a:pPr>
            <a:r>
              <a:rPr lang="en-US"/>
              <a:t>Sample Composition </a:t>
            </a:r>
          </a:p>
          <a:p>
            <a:pPr lvl="1">
              <a:lnSpc>
                <a:spcPct val="90000"/>
              </a:lnSpc>
            </a:pPr>
            <a:r>
              <a:rPr lang="en-US"/>
              <a:t>What type of probationers? (representative?) </a:t>
            </a:r>
          </a:p>
          <a:p>
            <a:pPr>
              <a:lnSpc>
                <a:spcPct val="90000"/>
              </a:lnSpc>
            </a:pPr>
            <a:r>
              <a:rPr lang="en-US"/>
              <a:t>Probation department </a:t>
            </a:r>
          </a:p>
          <a:p>
            <a:pPr lvl="1">
              <a:lnSpc>
                <a:spcPct val="90000"/>
              </a:lnSpc>
            </a:pPr>
            <a:r>
              <a:rPr lang="en-US"/>
              <a:t>Funding (“Program Integrity”)</a:t>
            </a:r>
          </a:p>
          <a:p>
            <a:pPr>
              <a:lnSpc>
                <a:spcPct val="90000"/>
              </a:lnSpc>
            </a:pPr>
            <a:r>
              <a:rPr lang="en-US"/>
              <a:t>Social Context of Study</a:t>
            </a:r>
          </a:p>
          <a:p>
            <a:pPr lvl="1">
              <a:lnSpc>
                <a:spcPct val="90000"/>
              </a:lnSpc>
            </a:pPr>
            <a:r>
              <a:rPr lang="en-US"/>
              <a:t>Anything going on in state/county?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RAND Study </a:t>
            </a:r>
            <a:br>
              <a:rPr lang="en-US"/>
            </a:br>
            <a:r>
              <a:rPr lang="en-US"/>
              <a:t>(Funded by NIJ)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Sample</a:t>
            </a:r>
          </a:p>
          <a:p>
            <a:pPr lvl="1"/>
            <a:r>
              <a:rPr lang="en-US"/>
              <a:t>1,672 Male “Felony” Probationers </a:t>
            </a:r>
          </a:p>
          <a:p>
            <a:pPr lvl="2"/>
            <a:r>
              <a:rPr lang="en-US"/>
              <a:t>Drug sales/possession, receiving stolen property, auto theft, robbery, assault</a:t>
            </a:r>
          </a:p>
          <a:p>
            <a:pPr lvl="2"/>
            <a:r>
              <a:rPr lang="en-US"/>
              <a:t>From Alameda and Los Angeles Counties </a:t>
            </a:r>
          </a:p>
          <a:p>
            <a:pPr lvl="1"/>
            <a:r>
              <a:rPr lang="en-US"/>
              <a:t>Tracked an average of 31 months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Results—Disseminated in NIJ “Research in Brief”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Rearrested 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65%</a:t>
            </a:r>
          </a:p>
          <a:p>
            <a:pPr>
              <a:lnSpc>
                <a:spcPct val="90000"/>
              </a:lnSpc>
            </a:pPr>
            <a:r>
              <a:rPr lang="en-US" sz="2400"/>
              <a:t>Convicted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51%</a:t>
            </a:r>
          </a:p>
          <a:p>
            <a:pPr>
              <a:lnSpc>
                <a:spcPct val="90000"/>
              </a:lnSpc>
            </a:pPr>
            <a:r>
              <a:rPr lang="en-US" sz="2400"/>
              <a:t>Incarcerated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34%</a:t>
            </a:r>
          </a:p>
          <a:p>
            <a:pPr>
              <a:lnSpc>
                <a:spcPct val="90000"/>
              </a:lnSpc>
            </a:pPr>
            <a:r>
              <a:rPr lang="en-US" sz="2400"/>
              <a:t>Startling: 18% convicted of homicide, rape, aggravated assault, robbery or weapons offenses</a:t>
            </a:r>
          </a:p>
          <a:p>
            <a:pPr lvl="1">
              <a:lnSpc>
                <a:spcPct val="90000"/>
              </a:lnSpc>
            </a:pPr>
            <a:endParaRPr lang="en-US"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153</TotalTime>
  <Words>651</Words>
  <Application>Microsoft Office PowerPoint</Application>
  <PresentationFormat>On-screen Show (4:3)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</vt:lpstr>
      <vt:lpstr>Cascade</vt:lpstr>
      <vt:lpstr>Probation II</vt:lpstr>
      <vt:lpstr>Organization of Probation</vt:lpstr>
      <vt:lpstr>PowerPoint Presentation</vt:lpstr>
      <vt:lpstr>Dual Functions of Probation</vt:lpstr>
      <vt:lpstr>Paparozzi and Gendreau (2005)</vt:lpstr>
      <vt:lpstr>Defining “Success” and Failure in Probation</vt:lpstr>
      <vt:lpstr>Other Research Issues</vt:lpstr>
      <vt:lpstr>The RAND Study  (Funded by NIJ)</vt:lpstr>
      <vt:lpstr>Results—Disseminated in NIJ “Research in Brief”</vt:lpstr>
      <vt:lpstr>Conclusions of Authors</vt:lpstr>
      <vt:lpstr>Follow-Up Studies  Attempts to Replicate</vt:lpstr>
      <vt:lpstr>Follow-ups Cont</vt:lpstr>
      <vt:lpstr>So Ya See Timmy….</vt:lpstr>
      <vt:lpstr>Revisiting the Original Study</vt:lpstr>
      <vt:lpstr>CA and TX in the mid 1980s?</vt:lpstr>
      <vt:lpstr>Lessons from “Felony Probation” Studies</vt:lpstr>
      <vt:lpstr>In other words…</vt:lpstr>
    </vt:vector>
  </TitlesOfParts>
  <Company>UMD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Probation Effectiveness</dc:title>
  <dc:creator>Jeff Maahs</dc:creator>
  <cp:lastModifiedBy>Jeffrey R Maahs</cp:lastModifiedBy>
  <cp:revision>6</cp:revision>
  <dcterms:created xsi:type="dcterms:W3CDTF">2003-02-14T14:19:45Z</dcterms:created>
  <dcterms:modified xsi:type="dcterms:W3CDTF">2012-02-07T19:12:26Z</dcterms:modified>
</cp:coreProperties>
</file>